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68" r:id="rId3"/>
    <p:sldId id="269" r:id="rId4"/>
    <p:sldId id="258" r:id="rId5"/>
    <p:sldId id="257" r:id="rId6"/>
    <p:sldId id="259" r:id="rId7"/>
    <p:sldId id="260" r:id="rId8"/>
    <p:sldId id="261" r:id="rId9"/>
    <p:sldId id="262" r:id="rId10"/>
    <p:sldId id="263" r:id="rId11"/>
    <p:sldId id="264" r:id="rId12"/>
    <p:sldId id="265" r:id="rId13"/>
    <p:sldId id="266" r:id="rId14"/>
    <p:sldId id="267"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3" d="100"/>
          <a:sy n="83" d="100"/>
        </p:scale>
        <p:origin x="91" y="26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CAD107A-FFDB-48EA-A2C0-B02CBECD7D34}" type="datetimeFigureOut">
              <a:rPr lang="en-US" smtClean="0"/>
              <a:t>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67831D-D8A8-4B51-B851-246C5AA3E363}" type="slidenum">
              <a:rPr lang="en-US" smtClean="0"/>
              <a:t>‹#›</a:t>
            </a:fld>
            <a:endParaRPr lang="en-US"/>
          </a:p>
        </p:txBody>
      </p:sp>
    </p:spTree>
    <p:extLst>
      <p:ext uri="{BB962C8B-B14F-4D97-AF65-F5344CB8AC3E}">
        <p14:creationId xmlns:p14="http://schemas.microsoft.com/office/powerpoint/2010/main" val="232662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AD107A-FFDB-48EA-A2C0-B02CBECD7D34}" type="datetimeFigureOut">
              <a:rPr lang="en-US" smtClean="0"/>
              <a:t>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67831D-D8A8-4B51-B851-246C5AA3E363}" type="slidenum">
              <a:rPr lang="en-US" smtClean="0"/>
              <a:t>‹#›</a:t>
            </a:fld>
            <a:endParaRPr lang="en-US"/>
          </a:p>
        </p:txBody>
      </p:sp>
    </p:spTree>
    <p:extLst>
      <p:ext uri="{BB962C8B-B14F-4D97-AF65-F5344CB8AC3E}">
        <p14:creationId xmlns:p14="http://schemas.microsoft.com/office/powerpoint/2010/main" val="3006691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CAD107A-FFDB-48EA-A2C0-B02CBECD7D34}" type="datetimeFigureOut">
              <a:rPr lang="en-US" smtClean="0"/>
              <a:t>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67831D-D8A8-4B51-B851-246C5AA3E363}" type="slidenum">
              <a:rPr lang="en-US" smtClean="0"/>
              <a:t>‹#›</a:t>
            </a:fld>
            <a:endParaRPr lang="en-US"/>
          </a:p>
        </p:txBody>
      </p:sp>
    </p:spTree>
    <p:extLst>
      <p:ext uri="{BB962C8B-B14F-4D97-AF65-F5344CB8AC3E}">
        <p14:creationId xmlns:p14="http://schemas.microsoft.com/office/powerpoint/2010/main" val="18478966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CAD107A-FFDB-48EA-A2C0-B02CBECD7D34}" type="datetimeFigureOut">
              <a:rPr lang="en-US" smtClean="0"/>
              <a:t>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67831D-D8A8-4B51-B851-246C5AA3E363}" type="slidenum">
              <a:rPr lang="en-US" smtClean="0"/>
              <a:t>‹#›</a:t>
            </a:fld>
            <a:endParaRPr 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7166111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AD107A-FFDB-48EA-A2C0-B02CBECD7D34}" type="datetimeFigureOut">
              <a:rPr lang="en-US" smtClean="0"/>
              <a:t>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67831D-D8A8-4B51-B851-246C5AA3E363}" type="slidenum">
              <a:rPr lang="en-US" smtClean="0"/>
              <a:t>‹#›</a:t>
            </a:fld>
            <a:endParaRPr lang="en-US"/>
          </a:p>
        </p:txBody>
      </p:sp>
    </p:spTree>
    <p:extLst>
      <p:ext uri="{BB962C8B-B14F-4D97-AF65-F5344CB8AC3E}">
        <p14:creationId xmlns:p14="http://schemas.microsoft.com/office/powerpoint/2010/main" val="22847720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CAD107A-FFDB-48EA-A2C0-B02CBECD7D34}" type="datetimeFigureOut">
              <a:rPr lang="en-US" smtClean="0"/>
              <a:t>1/10/2024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67831D-D8A8-4B51-B851-246C5AA3E363}" type="slidenum">
              <a:rPr lang="en-US" smtClean="0"/>
              <a:t>‹#›</a:t>
            </a:fld>
            <a:endParaRPr lang="en-US"/>
          </a:p>
        </p:txBody>
      </p:sp>
    </p:spTree>
    <p:extLst>
      <p:ext uri="{BB962C8B-B14F-4D97-AF65-F5344CB8AC3E}">
        <p14:creationId xmlns:p14="http://schemas.microsoft.com/office/powerpoint/2010/main" val="38184413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CAD107A-FFDB-48EA-A2C0-B02CBECD7D34}" type="datetimeFigureOut">
              <a:rPr lang="en-US" smtClean="0"/>
              <a:t>1/10/2024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67831D-D8A8-4B51-B851-246C5AA3E363}" type="slidenum">
              <a:rPr lang="en-US" smtClean="0"/>
              <a:t>‹#›</a:t>
            </a:fld>
            <a:endParaRPr lang="en-US"/>
          </a:p>
        </p:txBody>
      </p:sp>
    </p:spTree>
    <p:extLst>
      <p:ext uri="{BB962C8B-B14F-4D97-AF65-F5344CB8AC3E}">
        <p14:creationId xmlns:p14="http://schemas.microsoft.com/office/powerpoint/2010/main" val="32430192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AD107A-FFDB-48EA-A2C0-B02CBECD7D34}" type="datetimeFigureOut">
              <a:rPr lang="en-US" smtClean="0"/>
              <a:t>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67831D-D8A8-4B51-B851-246C5AA3E363}" type="slidenum">
              <a:rPr lang="en-US" smtClean="0"/>
              <a:t>‹#›</a:t>
            </a:fld>
            <a:endParaRPr lang="en-US"/>
          </a:p>
        </p:txBody>
      </p:sp>
    </p:spTree>
    <p:extLst>
      <p:ext uri="{BB962C8B-B14F-4D97-AF65-F5344CB8AC3E}">
        <p14:creationId xmlns:p14="http://schemas.microsoft.com/office/powerpoint/2010/main" val="30067558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AD107A-FFDB-48EA-A2C0-B02CBECD7D34}" type="datetimeFigureOut">
              <a:rPr lang="en-US" smtClean="0"/>
              <a:t>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67831D-D8A8-4B51-B851-246C5AA3E363}" type="slidenum">
              <a:rPr lang="en-US" smtClean="0"/>
              <a:t>‹#›</a:t>
            </a:fld>
            <a:endParaRPr lang="en-US"/>
          </a:p>
        </p:txBody>
      </p:sp>
    </p:spTree>
    <p:extLst>
      <p:ext uri="{BB962C8B-B14F-4D97-AF65-F5344CB8AC3E}">
        <p14:creationId xmlns:p14="http://schemas.microsoft.com/office/powerpoint/2010/main" val="2183683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AD107A-FFDB-48EA-A2C0-B02CBECD7D34}" type="datetimeFigureOut">
              <a:rPr lang="en-US" smtClean="0"/>
              <a:t>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67831D-D8A8-4B51-B851-246C5AA3E363}" type="slidenum">
              <a:rPr lang="en-US" smtClean="0"/>
              <a:t>‹#›</a:t>
            </a:fld>
            <a:endParaRPr lang="en-US"/>
          </a:p>
        </p:txBody>
      </p:sp>
    </p:spTree>
    <p:extLst>
      <p:ext uri="{BB962C8B-B14F-4D97-AF65-F5344CB8AC3E}">
        <p14:creationId xmlns:p14="http://schemas.microsoft.com/office/powerpoint/2010/main" val="549923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AD107A-FFDB-48EA-A2C0-B02CBECD7D34}" type="datetimeFigureOut">
              <a:rPr lang="en-US" smtClean="0"/>
              <a:t>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67831D-D8A8-4B51-B851-246C5AA3E363}" type="slidenum">
              <a:rPr lang="en-US" smtClean="0"/>
              <a:t>‹#›</a:t>
            </a:fld>
            <a:endParaRPr lang="en-US"/>
          </a:p>
        </p:txBody>
      </p:sp>
    </p:spTree>
    <p:extLst>
      <p:ext uri="{BB962C8B-B14F-4D97-AF65-F5344CB8AC3E}">
        <p14:creationId xmlns:p14="http://schemas.microsoft.com/office/powerpoint/2010/main" val="661896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CAD107A-FFDB-48EA-A2C0-B02CBECD7D34}" type="datetimeFigureOut">
              <a:rPr lang="en-US" smtClean="0"/>
              <a:t>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67831D-D8A8-4B51-B851-246C5AA3E363}" type="slidenum">
              <a:rPr lang="en-US" smtClean="0"/>
              <a:t>‹#›</a:t>
            </a:fld>
            <a:endParaRPr lang="en-US"/>
          </a:p>
        </p:txBody>
      </p:sp>
    </p:spTree>
    <p:extLst>
      <p:ext uri="{BB962C8B-B14F-4D97-AF65-F5344CB8AC3E}">
        <p14:creationId xmlns:p14="http://schemas.microsoft.com/office/powerpoint/2010/main" val="2597250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CAD107A-FFDB-48EA-A2C0-B02CBECD7D34}" type="datetimeFigureOut">
              <a:rPr lang="en-US" smtClean="0"/>
              <a:t>1/10/2024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67831D-D8A8-4B51-B851-246C5AA3E363}" type="slidenum">
              <a:rPr lang="en-US" smtClean="0"/>
              <a:t>‹#›</a:t>
            </a:fld>
            <a:endParaRPr lang="en-US"/>
          </a:p>
        </p:txBody>
      </p:sp>
    </p:spTree>
    <p:extLst>
      <p:ext uri="{BB962C8B-B14F-4D97-AF65-F5344CB8AC3E}">
        <p14:creationId xmlns:p14="http://schemas.microsoft.com/office/powerpoint/2010/main" val="35691809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CAD107A-FFDB-48EA-A2C0-B02CBECD7D34}" type="datetimeFigureOut">
              <a:rPr lang="en-US" smtClean="0"/>
              <a:t>1/10/2024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B967831D-D8A8-4B51-B851-246C5AA3E363}" type="slidenum">
              <a:rPr lang="en-US" smtClean="0"/>
              <a:t>‹#›</a:t>
            </a:fld>
            <a:endParaRPr lang="en-US"/>
          </a:p>
        </p:txBody>
      </p:sp>
    </p:spTree>
    <p:extLst>
      <p:ext uri="{BB962C8B-B14F-4D97-AF65-F5344CB8AC3E}">
        <p14:creationId xmlns:p14="http://schemas.microsoft.com/office/powerpoint/2010/main" val="4195641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CAD107A-FFDB-48EA-A2C0-B02CBECD7D34}" type="datetimeFigureOut">
              <a:rPr lang="en-US" smtClean="0"/>
              <a:t>1/10/2024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B967831D-D8A8-4B51-B851-246C5AA3E363}" type="slidenum">
              <a:rPr lang="en-US" smtClean="0"/>
              <a:t>‹#›</a:t>
            </a:fld>
            <a:endParaRPr lang="en-US"/>
          </a:p>
        </p:txBody>
      </p:sp>
    </p:spTree>
    <p:extLst>
      <p:ext uri="{BB962C8B-B14F-4D97-AF65-F5344CB8AC3E}">
        <p14:creationId xmlns:p14="http://schemas.microsoft.com/office/powerpoint/2010/main" val="23235476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1CAD107A-FFDB-48EA-A2C0-B02CBECD7D34}" type="datetimeFigureOut">
              <a:rPr lang="en-US" smtClean="0"/>
              <a:t>1/10/2024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B967831D-D8A8-4B51-B851-246C5AA3E363}" type="slidenum">
              <a:rPr lang="en-US" smtClean="0"/>
              <a:t>‹#›</a:t>
            </a:fld>
            <a:endParaRPr lang="en-US"/>
          </a:p>
        </p:txBody>
      </p:sp>
    </p:spTree>
    <p:extLst>
      <p:ext uri="{BB962C8B-B14F-4D97-AF65-F5344CB8AC3E}">
        <p14:creationId xmlns:p14="http://schemas.microsoft.com/office/powerpoint/2010/main" val="1562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AD107A-FFDB-48EA-A2C0-B02CBECD7D34}" type="datetimeFigureOut">
              <a:rPr lang="en-US" smtClean="0"/>
              <a:t>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67831D-D8A8-4B51-B851-246C5AA3E363}" type="slidenum">
              <a:rPr lang="en-US" smtClean="0"/>
              <a:t>‹#›</a:t>
            </a:fld>
            <a:endParaRPr lang="en-US"/>
          </a:p>
        </p:txBody>
      </p:sp>
    </p:spTree>
    <p:extLst>
      <p:ext uri="{BB962C8B-B14F-4D97-AF65-F5344CB8AC3E}">
        <p14:creationId xmlns:p14="http://schemas.microsoft.com/office/powerpoint/2010/main" val="2385786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1CAD107A-FFDB-48EA-A2C0-B02CBECD7D34}" type="datetimeFigureOut">
              <a:rPr lang="en-US" smtClean="0"/>
              <a:t>1/10/2024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B967831D-D8A8-4B51-B851-246C5AA3E363}" type="slidenum">
              <a:rPr lang="en-US" smtClean="0"/>
              <a:t>‹#›</a:t>
            </a:fld>
            <a:endParaRPr lang="en-US"/>
          </a:p>
        </p:txBody>
      </p:sp>
    </p:spTree>
    <p:extLst>
      <p:ext uri="{BB962C8B-B14F-4D97-AF65-F5344CB8AC3E}">
        <p14:creationId xmlns:p14="http://schemas.microsoft.com/office/powerpoint/2010/main" val="1120395273"/>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openweathermap.org/api"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E7569-DFB1-3C90-6779-85342481F071}"/>
              </a:ext>
            </a:extLst>
          </p:cNvPr>
          <p:cNvSpPr>
            <a:spLocks noGrp="1"/>
          </p:cNvSpPr>
          <p:nvPr>
            <p:ph type="ctrTitle"/>
          </p:nvPr>
        </p:nvSpPr>
        <p:spPr>
          <a:xfrm>
            <a:off x="389612" y="282340"/>
            <a:ext cx="6582340" cy="1468877"/>
          </a:xfrm>
        </p:spPr>
        <p:txBody>
          <a:bodyPr/>
          <a:lstStyle/>
          <a:p>
            <a:r>
              <a:rPr lang="en-US" sz="4800" dirty="0"/>
              <a:t>Weather Impacts on Construction Projects</a:t>
            </a:r>
          </a:p>
        </p:txBody>
      </p:sp>
      <p:sp>
        <p:nvSpPr>
          <p:cNvPr id="5" name="TextBox 4">
            <a:extLst>
              <a:ext uri="{FF2B5EF4-FFF2-40B4-BE49-F238E27FC236}">
                <a16:creationId xmlns:a16="http://schemas.microsoft.com/office/drawing/2014/main" id="{07E7189C-D14B-BE72-966C-047D062DE107}"/>
              </a:ext>
            </a:extLst>
          </p:cNvPr>
          <p:cNvSpPr txBox="1"/>
          <p:nvPr/>
        </p:nvSpPr>
        <p:spPr>
          <a:xfrm>
            <a:off x="508881" y="1980079"/>
            <a:ext cx="4351353" cy="4416594"/>
          </a:xfrm>
          <a:prstGeom prst="rect">
            <a:avLst/>
          </a:prstGeom>
          <a:noFill/>
        </p:spPr>
        <p:txBody>
          <a:bodyPr wrap="square">
            <a:spAutoFit/>
          </a:bodyPr>
          <a:lstStyle/>
          <a:p>
            <a:r>
              <a:rPr lang="en-US" sz="1800" dirty="0">
                <a:effectLst/>
                <a:latin typeface="Aptos" panose="020B0004020202020204" pitchFamily="34" charset="0"/>
                <a:ea typeface="Aptos" panose="020B0004020202020204" pitchFamily="34" charset="0"/>
                <a:cs typeface="Times New Roman" panose="02020603050405020304" pitchFamily="18" charset="0"/>
              </a:rPr>
              <a:t>Introduction: (Motivation and Drivers)</a:t>
            </a:r>
          </a:p>
          <a:p>
            <a:endParaRPr lang="en-US" dirty="0">
              <a:latin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Weather has considerable impacts on construction projects including:</a:t>
            </a:r>
          </a:p>
          <a:p>
            <a:pPr marL="342900" marR="0" lvl="0" indent="-342900">
              <a:lnSpc>
                <a:spcPct val="115000"/>
              </a:lnSpc>
              <a:spcBef>
                <a:spcPts val="0"/>
              </a:spcBef>
              <a:spcAft>
                <a:spcPts val="0"/>
              </a:spcAft>
              <a:buFont typeface="Aptos" panose="020B00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Schedule delays</a:t>
            </a:r>
          </a:p>
          <a:p>
            <a:pPr marL="342900" marR="0" lvl="0" indent="-342900">
              <a:lnSpc>
                <a:spcPct val="115000"/>
              </a:lnSpc>
              <a:spcBef>
                <a:spcPts val="0"/>
              </a:spcBef>
              <a:spcAft>
                <a:spcPts val="0"/>
              </a:spcAft>
              <a:buFont typeface="Aptos" panose="020B00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Escalation of Equipment Costs</a:t>
            </a:r>
          </a:p>
          <a:p>
            <a:pPr marL="342900" marR="0" lvl="0" indent="-342900">
              <a:lnSpc>
                <a:spcPct val="115000"/>
              </a:lnSpc>
              <a:spcBef>
                <a:spcPts val="0"/>
              </a:spcBef>
              <a:spcAft>
                <a:spcPts val="0"/>
              </a:spcAft>
              <a:buFont typeface="Aptos" panose="020B00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Delay Damages, Non-Payment and Lawsuits</a:t>
            </a:r>
          </a:p>
          <a:p>
            <a:pPr marL="342900" marR="0" lvl="0" indent="-342900">
              <a:lnSpc>
                <a:spcPct val="115000"/>
              </a:lnSpc>
              <a:spcBef>
                <a:spcPts val="0"/>
              </a:spcBef>
              <a:spcAft>
                <a:spcPts val="800"/>
              </a:spcAft>
              <a:buFont typeface="Aptos" panose="020B00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Inefficient use of manpower and equipment</a:t>
            </a: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Ideal Situation – Dry weather, no wind, long summer days (10 hour workdays)</a:t>
            </a:r>
          </a:p>
          <a:p>
            <a:endParaRPr lang="en-US" dirty="0"/>
          </a:p>
        </p:txBody>
      </p:sp>
      <p:pic>
        <p:nvPicPr>
          <p:cNvPr id="8" name="Picture 7" descr="A construction site with a crane&#10;&#10;Description automatically generated">
            <a:extLst>
              <a:ext uri="{FF2B5EF4-FFF2-40B4-BE49-F238E27FC236}">
                <a16:creationId xmlns:a16="http://schemas.microsoft.com/office/drawing/2014/main" id="{63DA36E3-B7D3-48AB-9C18-4E755DEDA945}"/>
              </a:ext>
            </a:extLst>
          </p:cNvPr>
          <p:cNvPicPr>
            <a:picLocks noChangeAspect="1"/>
          </p:cNvPicPr>
          <p:nvPr/>
        </p:nvPicPr>
        <p:blipFill>
          <a:blip r:embed="rId2"/>
          <a:stretch>
            <a:fillRect/>
          </a:stretch>
        </p:blipFill>
        <p:spPr>
          <a:xfrm>
            <a:off x="5009525" y="1843796"/>
            <a:ext cx="7013509" cy="4689160"/>
          </a:xfrm>
          <a:prstGeom prst="rect">
            <a:avLst/>
          </a:prstGeom>
        </p:spPr>
      </p:pic>
    </p:spTree>
    <p:extLst>
      <p:ext uri="{BB962C8B-B14F-4D97-AF65-F5344CB8AC3E}">
        <p14:creationId xmlns:p14="http://schemas.microsoft.com/office/powerpoint/2010/main" val="2755276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F50DF-81A6-1482-48B2-2EE267204A48}"/>
              </a:ext>
            </a:extLst>
          </p:cNvPr>
          <p:cNvSpPr>
            <a:spLocks noGrp="1"/>
          </p:cNvSpPr>
          <p:nvPr>
            <p:ph type="title"/>
          </p:nvPr>
        </p:nvSpPr>
        <p:spPr/>
        <p:txBody>
          <a:bodyPr/>
          <a:lstStyle/>
          <a:p>
            <a:r>
              <a:rPr lang="en-US" dirty="0"/>
              <a:t>Current Latitude vs Windspeed</a:t>
            </a:r>
          </a:p>
        </p:txBody>
      </p:sp>
      <p:sp>
        <p:nvSpPr>
          <p:cNvPr id="3" name="Content Placeholder 2">
            <a:extLst>
              <a:ext uri="{FF2B5EF4-FFF2-40B4-BE49-F238E27FC236}">
                <a16:creationId xmlns:a16="http://schemas.microsoft.com/office/drawing/2014/main" id="{E46D7F14-6467-3337-9FA9-8B552DB05EEA}"/>
              </a:ext>
            </a:extLst>
          </p:cNvPr>
          <p:cNvSpPr>
            <a:spLocks noGrp="1"/>
          </p:cNvSpPr>
          <p:nvPr>
            <p:ph idx="1"/>
          </p:nvPr>
        </p:nvSpPr>
        <p:spPr>
          <a:xfrm>
            <a:off x="760657" y="1453533"/>
            <a:ext cx="4939875" cy="4304872"/>
          </a:xfrm>
        </p:spPr>
        <p:txBody>
          <a:bodyPr>
            <a:normAutofit/>
          </a:bodyPr>
          <a:lstStyle/>
          <a:p>
            <a:r>
              <a:rPr lang="en-US" dirty="0"/>
              <a:t>The plot shows the relationship between latitude and windspeed conditions provided in the projects_weather_data.csv generated in the data prep.</a:t>
            </a:r>
          </a:p>
          <a:p>
            <a:r>
              <a:rPr lang="en-US" dirty="0"/>
              <a:t>There is a weak to moderate (</a:t>
            </a:r>
            <a:r>
              <a:rPr lang="en-US" dirty="0" err="1"/>
              <a:t>r-value</a:t>
            </a:r>
            <a:r>
              <a:rPr lang="en-US" dirty="0"/>
              <a:t> -0.39) negative correlation between latitude and windspeed according to the scatter plot. The r-squared being 0.151 means that 15% of the target variance can be explained by the datasets.</a:t>
            </a:r>
          </a:p>
        </p:txBody>
      </p:sp>
      <p:pic>
        <p:nvPicPr>
          <p:cNvPr id="7" name="Picture 6">
            <a:extLst>
              <a:ext uri="{FF2B5EF4-FFF2-40B4-BE49-F238E27FC236}">
                <a16:creationId xmlns:a16="http://schemas.microsoft.com/office/drawing/2014/main" id="{CF5E8AAE-C2EC-FCB8-640E-F79642FBB6D3}"/>
              </a:ext>
            </a:extLst>
          </p:cNvPr>
          <p:cNvPicPr>
            <a:picLocks noChangeAspect="1"/>
          </p:cNvPicPr>
          <p:nvPr/>
        </p:nvPicPr>
        <p:blipFill>
          <a:blip r:embed="rId2"/>
          <a:stretch>
            <a:fillRect/>
          </a:stretch>
        </p:blipFill>
        <p:spPr>
          <a:xfrm>
            <a:off x="5882561" y="1356317"/>
            <a:ext cx="6088533" cy="5107983"/>
          </a:xfrm>
          <a:prstGeom prst="rect">
            <a:avLst/>
          </a:prstGeom>
        </p:spPr>
      </p:pic>
    </p:spTree>
    <p:extLst>
      <p:ext uri="{BB962C8B-B14F-4D97-AF65-F5344CB8AC3E}">
        <p14:creationId xmlns:p14="http://schemas.microsoft.com/office/powerpoint/2010/main" val="1860871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7CB09-A9AB-8E13-C106-87046BFD321C}"/>
              </a:ext>
            </a:extLst>
          </p:cNvPr>
          <p:cNvSpPr>
            <a:spLocks noGrp="1"/>
          </p:cNvSpPr>
          <p:nvPr>
            <p:ph type="title"/>
          </p:nvPr>
        </p:nvSpPr>
        <p:spPr/>
        <p:txBody>
          <a:bodyPr/>
          <a:lstStyle/>
          <a:p>
            <a:r>
              <a:rPr lang="en-US" dirty="0"/>
              <a:t>Current Latitude vs Temperature</a:t>
            </a:r>
          </a:p>
        </p:txBody>
      </p:sp>
      <p:sp>
        <p:nvSpPr>
          <p:cNvPr id="3" name="Content Placeholder 2">
            <a:extLst>
              <a:ext uri="{FF2B5EF4-FFF2-40B4-BE49-F238E27FC236}">
                <a16:creationId xmlns:a16="http://schemas.microsoft.com/office/drawing/2014/main" id="{DD94BE79-F3B3-455C-9618-5AB081226E43}"/>
              </a:ext>
            </a:extLst>
          </p:cNvPr>
          <p:cNvSpPr>
            <a:spLocks noGrp="1"/>
          </p:cNvSpPr>
          <p:nvPr>
            <p:ph idx="1"/>
          </p:nvPr>
        </p:nvSpPr>
        <p:spPr>
          <a:xfrm>
            <a:off x="624420" y="1331259"/>
            <a:ext cx="4962188" cy="4195481"/>
          </a:xfrm>
        </p:spPr>
        <p:txBody>
          <a:bodyPr/>
          <a:lstStyle/>
          <a:p>
            <a:r>
              <a:rPr lang="en-US" dirty="0"/>
              <a:t>The plot shows the relationship between latitude and temperature conditions provided in the projects_weather_data.csv generated in the data prep.</a:t>
            </a:r>
          </a:p>
          <a:p>
            <a:r>
              <a:rPr lang="en-US" dirty="0"/>
              <a:t>There is a strong negative correlation (</a:t>
            </a:r>
            <a:r>
              <a:rPr lang="en-US" dirty="0" err="1"/>
              <a:t>r-value</a:t>
            </a:r>
            <a:r>
              <a:rPr lang="en-US" dirty="0"/>
              <a:t> -0.89) between latitude and temperature according to the scatter plot. The r-squared being 0.79 means that 79% of the target variance can be explained by the datasets.</a:t>
            </a:r>
          </a:p>
        </p:txBody>
      </p:sp>
      <p:pic>
        <p:nvPicPr>
          <p:cNvPr id="7" name="Picture 6">
            <a:extLst>
              <a:ext uri="{FF2B5EF4-FFF2-40B4-BE49-F238E27FC236}">
                <a16:creationId xmlns:a16="http://schemas.microsoft.com/office/drawing/2014/main" id="{4E1BD2E1-77E0-2491-8B2F-A86A2044662B}"/>
              </a:ext>
            </a:extLst>
          </p:cNvPr>
          <p:cNvPicPr>
            <a:picLocks noChangeAspect="1"/>
          </p:cNvPicPr>
          <p:nvPr/>
        </p:nvPicPr>
        <p:blipFill>
          <a:blip r:embed="rId2"/>
          <a:stretch>
            <a:fillRect/>
          </a:stretch>
        </p:blipFill>
        <p:spPr>
          <a:xfrm>
            <a:off x="5787707" y="1331258"/>
            <a:ext cx="6198141" cy="5209241"/>
          </a:xfrm>
          <a:prstGeom prst="rect">
            <a:avLst/>
          </a:prstGeom>
        </p:spPr>
      </p:pic>
    </p:spTree>
    <p:extLst>
      <p:ext uri="{BB962C8B-B14F-4D97-AF65-F5344CB8AC3E}">
        <p14:creationId xmlns:p14="http://schemas.microsoft.com/office/powerpoint/2010/main" val="2191091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C611-E21E-7E59-1FD9-DC09E0F399A7}"/>
              </a:ext>
            </a:extLst>
          </p:cNvPr>
          <p:cNvSpPr>
            <a:spLocks noGrp="1"/>
          </p:cNvSpPr>
          <p:nvPr>
            <p:ph type="title"/>
          </p:nvPr>
        </p:nvSpPr>
        <p:spPr/>
        <p:txBody>
          <a:bodyPr/>
          <a:lstStyle/>
          <a:p>
            <a:r>
              <a:rPr lang="en-US" dirty="0"/>
              <a:t>Current Latitude vs Weather</a:t>
            </a:r>
          </a:p>
        </p:txBody>
      </p:sp>
      <p:sp>
        <p:nvSpPr>
          <p:cNvPr id="3" name="Content Placeholder 2">
            <a:extLst>
              <a:ext uri="{FF2B5EF4-FFF2-40B4-BE49-F238E27FC236}">
                <a16:creationId xmlns:a16="http://schemas.microsoft.com/office/drawing/2014/main" id="{FEE2E056-502F-9D7F-5467-C1CED2A425BA}"/>
              </a:ext>
            </a:extLst>
          </p:cNvPr>
          <p:cNvSpPr>
            <a:spLocks noGrp="1"/>
          </p:cNvSpPr>
          <p:nvPr>
            <p:ph idx="1"/>
          </p:nvPr>
        </p:nvSpPr>
        <p:spPr>
          <a:xfrm>
            <a:off x="350729" y="1818127"/>
            <a:ext cx="4783677" cy="4344677"/>
          </a:xfrm>
        </p:spPr>
        <p:txBody>
          <a:bodyPr>
            <a:normAutofit fontScale="77500" lnSpcReduction="20000"/>
          </a:bodyPr>
          <a:lstStyle/>
          <a:p>
            <a:r>
              <a:rPr lang="en-US" dirty="0"/>
              <a:t>The chart shows the relationship between latitude and weather conditions provided in the projects_weather_data.csv generated in the data prep.</a:t>
            </a:r>
          </a:p>
          <a:p>
            <a:r>
              <a:rPr lang="en-US" sz="2100" dirty="0"/>
              <a:t>All projects between 30 to 35 degrees latitude had no snow and they were the only stations that recorded rainfall. The highest percentage concentration of good weather was recorded in projects located between 38 to 42 degrees latitude. It also recorded the highest percentage of projects that experienced a snow related weather. All projects located between 41 to 44 degrees latitude had cold but good weather, no snow, rain or high wind recorded. d]Both high wind and rain was only recorded between 30 – 35 degrees latitude.</a:t>
            </a:r>
          </a:p>
        </p:txBody>
      </p:sp>
      <p:pic>
        <p:nvPicPr>
          <p:cNvPr id="5" name="Picture 4">
            <a:extLst>
              <a:ext uri="{FF2B5EF4-FFF2-40B4-BE49-F238E27FC236}">
                <a16:creationId xmlns:a16="http://schemas.microsoft.com/office/drawing/2014/main" id="{82621C78-1333-4424-ED56-AA271959FCC8}"/>
              </a:ext>
            </a:extLst>
          </p:cNvPr>
          <p:cNvPicPr>
            <a:picLocks noChangeAspect="1"/>
          </p:cNvPicPr>
          <p:nvPr/>
        </p:nvPicPr>
        <p:blipFill>
          <a:blip r:embed="rId2"/>
          <a:stretch>
            <a:fillRect/>
          </a:stretch>
        </p:blipFill>
        <p:spPr>
          <a:xfrm>
            <a:off x="5134406" y="1818127"/>
            <a:ext cx="6857270" cy="4512296"/>
          </a:xfrm>
          <a:prstGeom prst="rect">
            <a:avLst/>
          </a:prstGeom>
        </p:spPr>
      </p:pic>
    </p:spTree>
    <p:extLst>
      <p:ext uri="{BB962C8B-B14F-4D97-AF65-F5344CB8AC3E}">
        <p14:creationId xmlns:p14="http://schemas.microsoft.com/office/powerpoint/2010/main" val="458453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04254-86E3-B706-F1F1-F4FEDAE4F0B4}"/>
              </a:ext>
            </a:extLst>
          </p:cNvPr>
          <p:cNvSpPr>
            <a:spLocks noGrp="1"/>
          </p:cNvSpPr>
          <p:nvPr>
            <p:ph type="title"/>
          </p:nvPr>
        </p:nvSpPr>
        <p:spPr>
          <a:xfrm>
            <a:off x="646111" y="452718"/>
            <a:ext cx="10271271" cy="1145906"/>
          </a:xfrm>
        </p:spPr>
        <p:txBody>
          <a:bodyPr/>
          <a:lstStyle/>
          <a:p>
            <a:r>
              <a:rPr lang="en-US" dirty="0"/>
              <a:t>Summary Statistics for Current Temperature of all projects</a:t>
            </a:r>
          </a:p>
        </p:txBody>
      </p:sp>
      <p:pic>
        <p:nvPicPr>
          <p:cNvPr id="5" name="Picture 4">
            <a:extLst>
              <a:ext uri="{FF2B5EF4-FFF2-40B4-BE49-F238E27FC236}">
                <a16:creationId xmlns:a16="http://schemas.microsoft.com/office/drawing/2014/main" id="{357153AA-C47C-4EF6-EF42-AE800817A383}"/>
              </a:ext>
            </a:extLst>
          </p:cNvPr>
          <p:cNvPicPr>
            <a:picLocks noChangeAspect="1"/>
          </p:cNvPicPr>
          <p:nvPr/>
        </p:nvPicPr>
        <p:blipFill>
          <a:blip r:embed="rId2"/>
          <a:stretch>
            <a:fillRect/>
          </a:stretch>
        </p:blipFill>
        <p:spPr>
          <a:xfrm>
            <a:off x="646111" y="3926483"/>
            <a:ext cx="4125067" cy="1068542"/>
          </a:xfrm>
          <a:prstGeom prst="rect">
            <a:avLst/>
          </a:prstGeom>
        </p:spPr>
      </p:pic>
      <p:pic>
        <p:nvPicPr>
          <p:cNvPr id="7" name="Picture 6">
            <a:extLst>
              <a:ext uri="{FF2B5EF4-FFF2-40B4-BE49-F238E27FC236}">
                <a16:creationId xmlns:a16="http://schemas.microsoft.com/office/drawing/2014/main" id="{FCFB25A7-CEB6-94B7-63D8-FE06A4212196}"/>
              </a:ext>
            </a:extLst>
          </p:cNvPr>
          <p:cNvPicPr>
            <a:picLocks noChangeAspect="1"/>
          </p:cNvPicPr>
          <p:nvPr/>
        </p:nvPicPr>
        <p:blipFill>
          <a:blip r:embed="rId3"/>
          <a:stretch>
            <a:fillRect/>
          </a:stretch>
        </p:blipFill>
        <p:spPr>
          <a:xfrm>
            <a:off x="5458691" y="1873575"/>
            <a:ext cx="6155786" cy="4702588"/>
          </a:xfrm>
          <a:prstGeom prst="rect">
            <a:avLst/>
          </a:prstGeom>
        </p:spPr>
      </p:pic>
      <p:sp>
        <p:nvSpPr>
          <p:cNvPr id="4" name="TextBox 3">
            <a:extLst>
              <a:ext uri="{FF2B5EF4-FFF2-40B4-BE49-F238E27FC236}">
                <a16:creationId xmlns:a16="http://schemas.microsoft.com/office/drawing/2014/main" id="{0E72BC89-5324-C165-63B5-9A3C22856B96}"/>
              </a:ext>
            </a:extLst>
          </p:cNvPr>
          <p:cNvSpPr txBox="1"/>
          <p:nvPr/>
        </p:nvSpPr>
        <p:spPr>
          <a:xfrm>
            <a:off x="340997" y="2153201"/>
            <a:ext cx="4430181" cy="1200329"/>
          </a:xfrm>
          <a:prstGeom prst="rect">
            <a:avLst/>
          </a:prstGeom>
          <a:noFill/>
        </p:spPr>
        <p:txBody>
          <a:bodyPr wrap="square">
            <a:spAutoFit/>
          </a:bodyPr>
          <a:lstStyle/>
          <a:p>
            <a:r>
              <a:rPr lang="en-US" dirty="0"/>
              <a:t>The graph shows the temperatures provided in the projects_weather_data.csv generated in the data prep.</a:t>
            </a:r>
          </a:p>
        </p:txBody>
      </p:sp>
    </p:spTree>
    <p:extLst>
      <p:ext uri="{BB962C8B-B14F-4D97-AF65-F5344CB8AC3E}">
        <p14:creationId xmlns:p14="http://schemas.microsoft.com/office/powerpoint/2010/main" val="3004629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23CA6-2D93-C754-D0CA-C3B70C1EE3F7}"/>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12DC15F5-8DF7-9B8C-E3C0-94B48EB2EE2F}"/>
              </a:ext>
            </a:extLst>
          </p:cNvPr>
          <p:cNvSpPr>
            <a:spLocks noGrp="1"/>
          </p:cNvSpPr>
          <p:nvPr>
            <p:ph idx="1"/>
          </p:nvPr>
        </p:nvSpPr>
        <p:spPr/>
        <p:txBody>
          <a:bodyPr/>
          <a:lstStyle/>
          <a:p>
            <a:r>
              <a:rPr lang="en-US" dirty="0"/>
              <a:t>Latitude increases the number of weather days related to snow and extreme low temperatures.</a:t>
            </a:r>
          </a:p>
          <a:p>
            <a:r>
              <a:rPr lang="en-US" dirty="0"/>
              <a:t>Latitude slightly increases the chance for weather days related to wind.</a:t>
            </a:r>
          </a:p>
          <a:p>
            <a:r>
              <a:rPr lang="en-US" dirty="0"/>
              <a:t>The current mean temp for the 244 projects analyzed is 32.8 deg F.</a:t>
            </a:r>
          </a:p>
          <a:p>
            <a:r>
              <a:rPr lang="en-US" dirty="0"/>
              <a:t>The 5 day forecast indicates inclement weather will impact construction schedules 45%  of the time between 6am and 6pm.</a:t>
            </a:r>
          </a:p>
        </p:txBody>
      </p:sp>
    </p:spTree>
    <p:extLst>
      <p:ext uri="{BB962C8B-B14F-4D97-AF65-F5344CB8AC3E}">
        <p14:creationId xmlns:p14="http://schemas.microsoft.com/office/powerpoint/2010/main" val="1607419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2DCC3-16FC-2965-6432-E1FB15ADFA18}"/>
              </a:ext>
            </a:extLst>
          </p:cNvPr>
          <p:cNvSpPr>
            <a:spLocks noGrp="1"/>
          </p:cNvSpPr>
          <p:nvPr>
            <p:ph type="title"/>
          </p:nvPr>
        </p:nvSpPr>
        <p:spPr>
          <a:xfrm>
            <a:off x="646111" y="452718"/>
            <a:ext cx="9404723" cy="978517"/>
          </a:xfrm>
        </p:spPr>
        <p:txBody>
          <a:bodyPr/>
          <a:lstStyle/>
          <a:p>
            <a:r>
              <a:rPr lang="en-US" dirty="0"/>
              <a:t>Project Assessment</a:t>
            </a:r>
          </a:p>
        </p:txBody>
      </p:sp>
      <p:sp>
        <p:nvSpPr>
          <p:cNvPr id="3" name="Content Placeholder 2">
            <a:extLst>
              <a:ext uri="{FF2B5EF4-FFF2-40B4-BE49-F238E27FC236}">
                <a16:creationId xmlns:a16="http://schemas.microsoft.com/office/drawing/2014/main" id="{BAE80AE7-617A-CB75-5777-0A635F28C668}"/>
              </a:ext>
            </a:extLst>
          </p:cNvPr>
          <p:cNvSpPr>
            <a:spLocks noGrp="1"/>
          </p:cNvSpPr>
          <p:nvPr>
            <p:ph idx="1"/>
          </p:nvPr>
        </p:nvSpPr>
        <p:spPr>
          <a:xfrm>
            <a:off x="1104293" y="1321905"/>
            <a:ext cx="8946541" cy="5083378"/>
          </a:xfrm>
        </p:spPr>
        <p:txBody>
          <a:bodyPr>
            <a:normAutofit fontScale="70000" lnSpcReduction="20000"/>
          </a:bodyPr>
          <a:lstStyle/>
          <a:p>
            <a:r>
              <a:rPr lang="en-US" dirty="0"/>
              <a:t>We feel the project was extremely successful in identifying the usefulness of data analytics in construction specifically related to Weather Delays.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dirty="0"/>
              <a:t>However, to truly be a useful benefit for HME, we would need to examine the following:</a:t>
            </a:r>
          </a:p>
          <a:p>
            <a:pPr lvl="1"/>
            <a:r>
              <a:rPr lang="en-US" sz="2000" dirty="0"/>
              <a:t>Historical Weather patterns specific to project location during the timeframe the steel erection is scheduled.</a:t>
            </a:r>
          </a:p>
          <a:p>
            <a:pPr marL="1600200" marR="0" lvl="3" indent="-228600">
              <a:lnSpc>
                <a:spcPct val="115000"/>
              </a:lnSpc>
              <a:spcBef>
                <a:spcPts val="0"/>
              </a:spcBef>
              <a:spcAft>
                <a:spcPts val="0"/>
              </a:spcAft>
              <a:buFont typeface="Symbol" panose="05050102010706020507" pitchFamily="18" charset="2"/>
              <a:buChar char=""/>
            </a:pPr>
            <a:r>
              <a:rPr lang="en-US" sz="2000" dirty="0"/>
              <a:t>Projected Weather Days could be used to predict additional costs related to weather in the estimate/bid.</a:t>
            </a:r>
          </a:p>
          <a:p>
            <a:pPr marL="1600200" marR="0" lvl="3" indent="-228600">
              <a:lnSpc>
                <a:spcPct val="115000"/>
              </a:lnSpc>
              <a:spcBef>
                <a:spcPts val="0"/>
              </a:spcBef>
              <a:spcAft>
                <a:spcPts val="0"/>
              </a:spcAft>
              <a:buFont typeface="Symbol" panose="05050102010706020507" pitchFamily="18" charset="2"/>
              <a:buChar char=""/>
            </a:pPr>
            <a:r>
              <a:rPr lang="en-US" sz="2000" dirty="0"/>
              <a:t>If predecessor activities delay our erection schedule to a less desirable season we may be able to document weather related change order costs. I.E.</a:t>
            </a:r>
          </a:p>
          <a:p>
            <a:pPr marL="2057400" marR="0" lvl="4" indent="-228600">
              <a:lnSpc>
                <a:spcPct val="115000"/>
              </a:lnSpc>
              <a:spcBef>
                <a:spcPts val="0"/>
              </a:spcBef>
              <a:spcAft>
                <a:spcPts val="0"/>
              </a:spcAft>
              <a:buFont typeface="Courier New" panose="02070309020205020404" pitchFamily="49" charset="0"/>
              <a:buChar char="o"/>
            </a:pPr>
            <a:r>
              <a:rPr lang="en-US" sz="2000" dirty="0"/>
              <a:t>Winter conditions</a:t>
            </a:r>
          </a:p>
          <a:p>
            <a:pPr marL="2057400" marR="0" lvl="4" indent="-228600">
              <a:lnSpc>
                <a:spcPct val="115000"/>
              </a:lnSpc>
              <a:spcBef>
                <a:spcPts val="0"/>
              </a:spcBef>
              <a:spcAft>
                <a:spcPts val="800"/>
              </a:spcAft>
              <a:buFont typeface="Courier New" panose="02070309020205020404" pitchFamily="49" charset="0"/>
              <a:buChar char="o"/>
            </a:pPr>
            <a:r>
              <a:rPr lang="en-US" sz="2000" dirty="0"/>
              <a:t>Rainy Season</a:t>
            </a:r>
          </a:p>
          <a:p>
            <a:pPr marL="1600200" marR="0" lvl="3" indent="-228600">
              <a:lnSpc>
                <a:spcPct val="115000"/>
              </a:lnSpc>
              <a:spcBef>
                <a:spcPts val="0"/>
              </a:spcBef>
              <a:spcAft>
                <a:spcPts val="0"/>
              </a:spcAft>
              <a:buFont typeface="Symbol" panose="05050102010706020507" pitchFamily="18" charset="2"/>
              <a:buChar char=""/>
            </a:pPr>
            <a:r>
              <a:rPr lang="en-US" sz="2000" dirty="0"/>
              <a:t>Seasonal Impacts could be addressed automatically in estimating software to include:</a:t>
            </a:r>
          </a:p>
          <a:p>
            <a:pPr marL="2057400" marR="0" lvl="4" indent="-228600">
              <a:lnSpc>
                <a:spcPct val="115000"/>
              </a:lnSpc>
              <a:spcBef>
                <a:spcPts val="0"/>
              </a:spcBef>
              <a:spcAft>
                <a:spcPts val="0"/>
              </a:spcAft>
              <a:buFont typeface="Courier New" panose="02070309020205020404" pitchFamily="49" charset="0"/>
              <a:buChar char="o"/>
            </a:pPr>
            <a:r>
              <a:rPr lang="en-US" sz="2000" dirty="0"/>
              <a:t>Additional equipment days related to Weather Days</a:t>
            </a:r>
          </a:p>
          <a:p>
            <a:pPr marL="2057400" marR="0" lvl="4" indent="-228600">
              <a:lnSpc>
                <a:spcPct val="115000"/>
              </a:lnSpc>
              <a:spcBef>
                <a:spcPts val="0"/>
              </a:spcBef>
              <a:spcAft>
                <a:spcPts val="0"/>
              </a:spcAft>
              <a:buFont typeface="Courier New" panose="02070309020205020404" pitchFamily="49" charset="0"/>
              <a:buChar char="o"/>
            </a:pPr>
            <a:r>
              <a:rPr lang="en-US" sz="2000" dirty="0"/>
              <a:t>Additional Per Diem days for employee living expenses</a:t>
            </a:r>
          </a:p>
          <a:p>
            <a:pPr marL="2057400" marR="0" lvl="4" indent="-228600">
              <a:lnSpc>
                <a:spcPct val="115000"/>
              </a:lnSpc>
              <a:spcBef>
                <a:spcPts val="0"/>
              </a:spcBef>
              <a:spcAft>
                <a:spcPts val="0"/>
              </a:spcAft>
              <a:buFont typeface="Courier New" panose="02070309020205020404" pitchFamily="49" charset="0"/>
              <a:buChar char="o"/>
            </a:pPr>
            <a:r>
              <a:rPr lang="en-US" sz="2000" dirty="0"/>
              <a:t>Additional days related to shortened workdays associated with daylight hours.</a:t>
            </a:r>
          </a:p>
          <a:p>
            <a:pPr lvl="1"/>
            <a:r>
              <a:rPr lang="en-US" sz="2000" dirty="0"/>
              <a:t>Daily weather conditions for the duration of the steel erection could be automatically documented and used to avoid:</a:t>
            </a:r>
          </a:p>
          <a:p>
            <a:pPr lvl="3">
              <a:lnSpc>
                <a:spcPct val="115000"/>
              </a:lnSpc>
              <a:spcBef>
                <a:spcPts val="0"/>
              </a:spcBef>
              <a:buFont typeface="Symbol" panose="05050102010706020507" pitchFamily="18" charset="2"/>
              <a:buChar char=""/>
            </a:pPr>
            <a:r>
              <a:rPr lang="en-US" sz="2100" dirty="0"/>
              <a:t>Damages related to Schedule delays</a:t>
            </a:r>
          </a:p>
          <a:p>
            <a:pPr lvl="3">
              <a:lnSpc>
                <a:spcPct val="115000"/>
              </a:lnSpc>
              <a:spcBef>
                <a:spcPts val="0"/>
              </a:spcBef>
              <a:buFont typeface="Symbol" panose="05050102010706020507" pitchFamily="18" charset="2"/>
              <a:buChar char=""/>
            </a:pPr>
            <a:r>
              <a:rPr lang="en-US" sz="2100" dirty="0"/>
              <a:t>Payment withholding</a:t>
            </a:r>
          </a:p>
          <a:p>
            <a:pPr lvl="3">
              <a:lnSpc>
                <a:spcPct val="115000"/>
              </a:lnSpc>
              <a:spcBef>
                <a:spcPts val="0"/>
              </a:spcBef>
              <a:buFont typeface="Symbol" panose="05050102010706020507" pitchFamily="18" charset="2"/>
              <a:buChar char=""/>
            </a:pPr>
            <a:r>
              <a:rPr lang="en-US" sz="2100" dirty="0"/>
              <a:t>Lawsuits for delay of scheduled occupancy</a:t>
            </a:r>
          </a:p>
          <a:p>
            <a:pPr lvl="4">
              <a:lnSpc>
                <a:spcPct val="115000"/>
              </a:lnSpc>
              <a:spcBef>
                <a:spcPts val="0"/>
              </a:spcBef>
              <a:buFont typeface="Symbol" panose="05050102010706020507" pitchFamily="18" charset="2"/>
              <a:buChar char=""/>
            </a:pPr>
            <a:r>
              <a:rPr lang="en-US" sz="2100" dirty="0"/>
              <a:t>I.E.  Football Stadiums must be completed before the first home game.</a:t>
            </a:r>
          </a:p>
          <a:p>
            <a:pPr lvl="1"/>
            <a:endParaRPr lang="en-US" sz="2000" dirty="0"/>
          </a:p>
          <a:p>
            <a:pPr lvl="1"/>
            <a:endParaRPr lang="en-US" dirty="0"/>
          </a:p>
        </p:txBody>
      </p:sp>
    </p:spTree>
    <p:extLst>
      <p:ext uri="{BB962C8B-B14F-4D97-AF65-F5344CB8AC3E}">
        <p14:creationId xmlns:p14="http://schemas.microsoft.com/office/powerpoint/2010/main" val="3182787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530DCFF-08F5-434A-A0D5-F3E89407A61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24011A3A-9884-40BF-94F6-0625A0ADD3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D6573690-978D-48A4-8645-0E01F8211B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8" name="Picture 17">
            <a:extLst>
              <a:ext uri="{FF2B5EF4-FFF2-40B4-BE49-F238E27FC236}">
                <a16:creationId xmlns:a16="http://schemas.microsoft.com/office/drawing/2014/main" id="{D4B84446-184D-45CE-9532-48179EAE58C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C9229660-8639-44E7-B486-7436516E6B6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858084FA-40DB-44FC-94DA-93AA71CD6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489AAFB5-0A71-A129-2222-96980CDB6EEB}"/>
              </a:ext>
            </a:extLst>
          </p:cNvPr>
          <p:cNvSpPr>
            <a:spLocks noGrp="1"/>
          </p:cNvSpPr>
          <p:nvPr>
            <p:ph type="title"/>
          </p:nvPr>
        </p:nvSpPr>
        <p:spPr>
          <a:xfrm>
            <a:off x="8777571" y="1447800"/>
            <a:ext cx="2766727" cy="3329581"/>
          </a:xfrm>
        </p:spPr>
        <p:txBody>
          <a:bodyPr vert="horz" lIns="91440" tIns="45720" rIns="91440" bIns="45720" rtlCol="0" anchor="b">
            <a:normAutofit/>
          </a:bodyPr>
          <a:lstStyle/>
          <a:p>
            <a:pPr>
              <a:lnSpc>
                <a:spcPct val="90000"/>
              </a:lnSpc>
            </a:pPr>
            <a:r>
              <a:rPr lang="en-US" sz="3000"/>
              <a:t>Weather Impacts on Construction Projects</a:t>
            </a:r>
          </a:p>
        </p:txBody>
      </p:sp>
      <p:pic>
        <p:nvPicPr>
          <p:cNvPr id="6" name="Picture 5" descr="A building under construction with mud and dirt&#10;&#10;Description automatically generated">
            <a:extLst>
              <a:ext uri="{FF2B5EF4-FFF2-40B4-BE49-F238E27FC236}">
                <a16:creationId xmlns:a16="http://schemas.microsoft.com/office/drawing/2014/main" id="{AE79911E-C672-09A0-1534-7C3471F06254}"/>
              </a:ext>
            </a:extLst>
          </p:cNvPr>
          <p:cNvPicPr>
            <a:picLocks noChangeAspect="1"/>
          </p:cNvPicPr>
          <p:nvPr/>
        </p:nvPicPr>
        <p:blipFill rotWithShape="1">
          <a:blip r:embed="rId7"/>
          <a:srcRect l="10093" r="20737" b="2"/>
          <a:stretch/>
        </p:blipFill>
        <p:spPr>
          <a:xfrm>
            <a:off x="-2" y="10"/>
            <a:ext cx="4071625" cy="3428758"/>
          </a:xfrm>
          <a:prstGeom prst="rect">
            <a:avLst/>
          </a:prstGeom>
        </p:spPr>
      </p:pic>
      <p:pic>
        <p:nvPicPr>
          <p:cNvPr id="5" name="Picture 4" descr="A building with mud on the floor&#10;&#10;Description automatically generated">
            <a:extLst>
              <a:ext uri="{FF2B5EF4-FFF2-40B4-BE49-F238E27FC236}">
                <a16:creationId xmlns:a16="http://schemas.microsoft.com/office/drawing/2014/main" id="{EB3CE9DE-2CFA-E9E2-BBC3-B162ED4D695A}"/>
              </a:ext>
            </a:extLst>
          </p:cNvPr>
          <p:cNvPicPr>
            <a:picLocks noChangeAspect="1"/>
          </p:cNvPicPr>
          <p:nvPr/>
        </p:nvPicPr>
        <p:blipFill rotWithShape="1">
          <a:blip r:embed="rId8"/>
          <a:srcRect r="16184" b="-1"/>
          <a:stretch/>
        </p:blipFill>
        <p:spPr>
          <a:xfrm>
            <a:off x="4075284" y="-234"/>
            <a:ext cx="4047665" cy="3428770"/>
          </a:xfrm>
          <a:prstGeom prst="rect">
            <a:avLst/>
          </a:prstGeom>
        </p:spPr>
      </p:pic>
      <p:pic>
        <p:nvPicPr>
          <p:cNvPr id="4" name="Picture 3" descr="A construction site with a crane and metal structure&#10;&#10;Description automatically generated">
            <a:extLst>
              <a:ext uri="{FF2B5EF4-FFF2-40B4-BE49-F238E27FC236}">
                <a16:creationId xmlns:a16="http://schemas.microsoft.com/office/drawing/2014/main" id="{FC7B5390-D0AE-8228-07F9-A849282D8F71}"/>
              </a:ext>
            </a:extLst>
          </p:cNvPr>
          <p:cNvPicPr>
            <a:picLocks noChangeAspect="1"/>
          </p:cNvPicPr>
          <p:nvPr/>
        </p:nvPicPr>
        <p:blipFill rotWithShape="1">
          <a:blip r:embed="rId9"/>
          <a:srcRect l="11462" r="-4" b="-4"/>
          <a:stretch/>
        </p:blipFill>
        <p:spPr>
          <a:xfrm>
            <a:off x="7372" y="3428768"/>
            <a:ext cx="4061247" cy="3428770"/>
          </a:xfrm>
          <a:prstGeom prst="rect">
            <a:avLst/>
          </a:prstGeom>
        </p:spPr>
      </p:pic>
      <p:cxnSp>
        <p:nvCxnSpPr>
          <p:cNvPr id="24" name="Straight Connector 23">
            <a:extLst>
              <a:ext uri="{FF2B5EF4-FFF2-40B4-BE49-F238E27FC236}">
                <a16:creationId xmlns:a16="http://schemas.microsoft.com/office/drawing/2014/main" id="{C858D16E-7167-4648-B8B3-CDE6D019A2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4330" y="0"/>
            <a:ext cx="0" cy="68580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7" name="Picture 6" descr="A person sitting in mud in front of a construction vehicle&#10;&#10;Description automatically generated">
            <a:extLst>
              <a:ext uri="{FF2B5EF4-FFF2-40B4-BE49-F238E27FC236}">
                <a16:creationId xmlns:a16="http://schemas.microsoft.com/office/drawing/2014/main" id="{91609083-01F9-76F9-6F99-6FA88139CECE}"/>
              </a:ext>
            </a:extLst>
          </p:cNvPr>
          <p:cNvPicPr>
            <a:picLocks noChangeAspect="1"/>
          </p:cNvPicPr>
          <p:nvPr/>
        </p:nvPicPr>
        <p:blipFill rotWithShape="1">
          <a:blip r:embed="rId10"/>
          <a:srcRect r="-3" b="23198"/>
          <a:stretch/>
        </p:blipFill>
        <p:spPr>
          <a:xfrm>
            <a:off x="4068621" y="3428768"/>
            <a:ext cx="4051579" cy="3428770"/>
          </a:xfrm>
          <a:prstGeom prst="rect">
            <a:avLst/>
          </a:prstGeom>
        </p:spPr>
      </p:pic>
      <p:cxnSp>
        <p:nvCxnSpPr>
          <p:cNvPr id="26" name="Straight Connector 25">
            <a:extLst>
              <a:ext uri="{FF2B5EF4-FFF2-40B4-BE49-F238E27FC236}">
                <a16:creationId xmlns:a16="http://schemas.microsoft.com/office/drawing/2014/main" id="{BD1E6DAF-2CD5-417E-BC10-3836401ACA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429000"/>
            <a:ext cx="81202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9377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1663E-D4C7-25FD-C29F-0BD948D80CA4}"/>
              </a:ext>
            </a:extLst>
          </p:cNvPr>
          <p:cNvSpPr>
            <a:spLocks noGrp="1"/>
          </p:cNvSpPr>
          <p:nvPr>
            <p:ph type="title"/>
          </p:nvPr>
        </p:nvSpPr>
        <p:spPr>
          <a:xfrm>
            <a:off x="426470" y="293693"/>
            <a:ext cx="9404723" cy="1400530"/>
          </a:xfrm>
        </p:spPr>
        <p:txBody>
          <a:bodyPr/>
          <a:lstStyle/>
          <a:p>
            <a:r>
              <a:rPr lang="en-US" dirty="0"/>
              <a:t>Weather Impacts</a:t>
            </a:r>
          </a:p>
        </p:txBody>
      </p:sp>
      <p:sp>
        <p:nvSpPr>
          <p:cNvPr id="3" name="Content Placeholder 2">
            <a:extLst>
              <a:ext uri="{FF2B5EF4-FFF2-40B4-BE49-F238E27FC236}">
                <a16:creationId xmlns:a16="http://schemas.microsoft.com/office/drawing/2014/main" id="{68B9A35C-3904-3F7D-44A6-67BD2DA6B318}"/>
              </a:ext>
            </a:extLst>
          </p:cNvPr>
          <p:cNvSpPr>
            <a:spLocks noGrp="1"/>
          </p:cNvSpPr>
          <p:nvPr>
            <p:ph idx="1"/>
          </p:nvPr>
        </p:nvSpPr>
        <p:spPr>
          <a:xfrm>
            <a:off x="426470" y="1182756"/>
            <a:ext cx="6391067" cy="5202555"/>
          </a:xfrm>
        </p:spPr>
        <p:txBody>
          <a:bodyPr>
            <a:normAutofit fontScale="92500" lnSpcReduction="20000"/>
          </a:bodyPr>
          <a:lstStyle/>
          <a:p>
            <a:r>
              <a:rPr lang="en-US" sz="1800" dirty="0"/>
              <a:t>Weather Day – The general definition  for a delay caused by weather which impact the ability of a field crew to perform work for more than 50% of the work day.</a:t>
            </a:r>
          </a:p>
          <a:p>
            <a:r>
              <a:rPr lang="en-US" sz="1800" dirty="0"/>
              <a:t>HME, Inc. supplies Structural Steel for construction and we have fairly specific definitions for “Weather Days”</a:t>
            </a:r>
          </a:p>
          <a:p>
            <a:pPr marL="800100" lvl="3" indent="-342900">
              <a:lnSpc>
                <a:spcPct val="115000"/>
              </a:lnSpc>
            </a:pPr>
            <a:r>
              <a:rPr lang="en-US" sz="1600" dirty="0"/>
              <a:t>Rain – Rain is typically the most common and restrictive weather condition which shuts down construction sites. </a:t>
            </a:r>
          </a:p>
          <a:p>
            <a:pPr marL="800100" lvl="3" indent="-342900">
              <a:lnSpc>
                <a:spcPct val="115000"/>
              </a:lnSpc>
            </a:pPr>
            <a:r>
              <a:rPr lang="en-US" sz="1600" dirty="0"/>
              <a:t>Snow – Snow is treated similar to rain in shutting down construction sites.  Accumulation of snow is a safety issue.</a:t>
            </a:r>
          </a:p>
          <a:p>
            <a:pPr marL="800100" lvl="3" indent="-342900">
              <a:lnSpc>
                <a:spcPct val="115000"/>
              </a:lnSpc>
            </a:pPr>
            <a:r>
              <a:rPr lang="en-US" sz="1600" dirty="0"/>
              <a:t>High Winds – For safety reasons, cranes are typically not allowed to operate in wind speeds above 25 mph.  High winds also make handling of roof and floor decking unsafe.</a:t>
            </a:r>
          </a:p>
          <a:p>
            <a:pPr marL="800100" lvl="3" indent="-342900">
              <a:lnSpc>
                <a:spcPct val="115000"/>
              </a:lnSpc>
            </a:pPr>
            <a:r>
              <a:rPr lang="en-US" sz="1600" dirty="0"/>
              <a:t>Low Temperatures impact welding operations:</a:t>
            </a:r>
          </a:p>
          <a:p>
            <a:pPr marL="1257300" lvl="5" indent="-342900">
              <a:lnSpc>
                <a:spcPct val="115000"/>
              </a:lnSpc>
            </a:pPr>
            <a:r>
              <a:rPr lang="en-US" sz="1800" dirty="0"/>
              <a:t>Below 32 deg. F requires preheating of weld joint to 50 deg. F.</a:t>
            </a:r>
          </a:p>
          <a:p>
            <a:pPr marL="1257300" lvl="5" indent="-342900">
              <a:lnSpc>
                <a:spcPct val="115000"/>
              </a:lnSpc>
            </a:pPr>
            <a:r>
              <a:rPr lang="en-US" sz="1800" dirty="0"/>
              <a:t>Below 0 deg. F restricts all welding</a:t>
            </a:r>
          </a:p>
          <a:p>
            <a:pPr lvl="1"/>
            <a:endParaRPr lang="en-US" sz="1400" dirty="0"/>
          </a:p>
          <a:p>
            <a:endParaRPr lang="en-US" dirty="0"/>
          </a:p>
        </p:txBody>
      </p:sp>
      <p:pic>
        <p:nvPicPr>
          <p:cNvPr id="4" name="Picture 3" descr="A crane on a construction site&#10;&#10;Description automatically generated">
            <a:extLst>
              <a:ext uri="{FF2B5EF4-FFF2-40B4-BE49-F238E27FC236}">
                <a16:creationId xmlns:a16="http://schemas.microsoft.com/office/drawing/2014/main" id="{8B662EBD-4775-345F-43A6-E4AC558ABEE1}"/>
              </a:ext>
            </a:extLst>
          </p:cNvPr>
          <p:cNvPicPr>
            <a:picLocks noChangeAspect="1"/>
          </p:cNvPicPr>
          <p:nvPr/>
        </p:nvPicPr>
        <p:blipFill>
          <a:blip r:embed="rId2"/>
          <a:stretch>
            <a:fillRect/>
          </a:stretch>
        </p:blipFill>
        <p:spPr>
          <a:xfrm>
            <a:off x="6738938" y="1182756"/>
            <a:ext cx="5114925" cy="5202555"/>
          </a:xfrm>
          <a:prstGeom prst="rect">
            <a:avLst/>
          </a:prstGeom>
        </p:spPr>
      </p:pic>
    </p:spTree>
    <p:extLst>
      <p:ext uri="{BB962C8B-B14F-4D97-AF65-F5344CB8AC3E}">
        <p14:creationId xmlns:p14="http://schemas.microsoft.com/office/powerpoint/2010/main" val="4103287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BA531-8C18-AC37-9F03-8924ED33223F}"/>
              </a:ext>
            </a:extLst>
          </p:cNvPr>
          <p:cNvSpPr>
            <a:spLocks noGrp="1"/>
          </p:cNvSpPr>
          <p:nvPr>
            <p:ph type="title"/>
          </p:nvPr>
        </p:nvSpPr>
        <p:spPr/>
        <p:txBody>
          <a:bodyPr/>
          <a:lstStyle/>
          <a:p>
            <a:r>
              <a:rPr lang="en-US" dirty="0"/>
              <a:t>Weather Variables Used</a:t>
            </a:r>
          </a:p>
        </p:txBody>
      </p:sp>
      <p:sp>
        <p:nvSpPr>
          <p:cNvPr id="3" name="Content Placeholder 2">
            <a:extLst>
              <a:ext uri="{FF2B5EF4-FFF2-40B4-BE49-F238E27FC236}">
                <a16:creationId xmlns:a16="http://schemas.microsoft.com/office/drawing/2014/main" id="{7617FB21-D370-D11C-1B81-0BBE23C267F1}"/>
              </a:ext>
            </a:extLst>
          </p:cNvPr>
          <p:cNvSpPr>
            <a:spLocks noGrp="1"/>
          </p:cNvSpPr>
          <p:nvPr>
            <p:ph idx="1"/>
          </p:nvPr>
        </p:nvSpPr>
        <p:spPr>
          <a:xfrm>
            <a:off x="1270586" y="1754744"/>
            <a:ext cx="9650827" cy="4195481"/>
          </a:xfrm>
        </p:spPr>
        <p:txBody>
          <a:bodyPr>
            <a:normAutofit fontScale="92500" lnSpcReduction="20000"/>
          </a:bodyPr>
          <a:lstStyle/>
          <a:p>
            <a:r>
              <a:rPr lang="en-US" dirty="0"/>
              <a:t>High Wind = wind speed over 15mph</a:t>
            </a:r>
          </a:p>
          <a:p>
            <a:pPr lvl="1"/>
            <a:r>
              <a:rPr lang="en-US" dirty="0"/>
              <a:t>Yellow condition. Crane must shut down, but other work can be performed</a:t>
            </a:r>
          </a:p>
          <a:p>
            <a:r>
              <a:rPr lang="en-US" dirty="0"/>
              <a:t>Rain</a:t>
            </a:r>
          </a:p>
          <a:p>
            <a:pPr lvl="1"/>
            <a:r>
              <a:rPr lang="en-US" dirty="0"/>
              <a:t>Red condition. All work must shut down.</a:t>
            </a:r>
          </a:p>
          <a:p>
            <a:r>
              <a:rPr lang="en-US" dirty="0"/>
              <a:t>Snow</a:t>
            </a:r>
          </a:p>
          <a:p>
            <a:pPr lvl="1"/>
            <a:r>
              <a:rPr lang="en-US" dirty="0"/>
              <a:t>Red condition. All work must shut down.</a:t>
            </a:r>
          </a:p>
          <a:p>
            <a:r>
              <a:rPr lang="en-US" dirty="0"/>
              <a:t>Cold but good weather = temperatures below 32 degrees</a:t>
            </a:r>
          </a:p>
          <a:p>
            <a:pPr lvl="1"/>
            <a:r>
              <a:rPr lang="en-US" dirty="0"/>
              <a:t>Blue condition. No rain, snow, or high wind</a:t>
            </a:r>
          </a:p>
          <a:p>
            <a:r>
              <a:rPr lang="en-US" dirty="0"/>
              <a:t>Extreme low temperatures = temperatures below 20 degrees</a:t>
            </a:r>
          </a:p>
          <a:p>
            <a:pPr lvl="1"/>
            <a:r>
              <a:rPr lang="en-US" dirty="0"/>
              <a:t>Blue condition. No rain, snow, or high wind</a:t>
            </a:r>
          </a:p>
          <a:p>
            <a:r>
              <a:rPr lang="en-US" dirty="0"/>
              <a:t>Good weather = all conditions not listed above</a:t>
            </a:r>
          </a:p>
          <a:p>
            <a:pPr lvl="1"/>
            <a:r>
              <a:rPr lang="en-US" dirty="0"/>
              <a:t>Green condition</a:t>
            </a:r>
          </a:p>
        </p:txBody>
      </p:sp>
    </p:spTree>
    <p:extLst>
      <p:ext uri="{BB962C8B-B14F-4D97-AF65-F5344CB8AC3E}">
        <p14:creationId xmlns:p14="http://schemas.microsoft.com/office/powerpoint/2010/main" val="2917311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95706-F1A0-33E7-58FB-7F8A4D3B5ED4}"/>
              </a:ext>
            </a:extLst>
          </p:cNvPr>
          <p:cNvSpPr>
            <a:spLocks noGrp="1"/>
          </p:cNvSpPr>
          <p:nvPr>
            <p:ph type="title"/>
          </p:nvPr>
        </p:nvSpPr>
        <p:spPr/>
        <p:txBody>
          <a:bodyPr/>
          <a:lstStyle/>
          <a:p>
            <a:r>
              <a:rPr lang="en-US" dirty="0"/>
              <a:t>Data Resources</a:t>
            </a:r>
          </a:p>
        </p:txBody>
      </p:sp>
      <p:sp>
        <p:nvSpPr>
          <p:cNvPr id="3" name="Content Placeholder 2">
            <a:extLst>
              <a:ext uri="{FF2B5EF4-FFF2-40B4-BE49-F238E27FC236}">
                <a16:creationId xmlns:a16="http://schemas.microsoft.com/office/drawing/2014/main" id="{4239F30A-53E3-2AAF-324A-D082C17F6BFB}"/>
              </a:ext>
            </a:extLst>
          </p:cNvPr>
          <p:cNvSpPr>
            <a:spLocks noGrp="1"/>
          </p:cNvSpPr>
          <p:nvPr>
            <p:ph idx="1"/>
          </p:nvPr>
        </p:nvSpPr>
        <p:spPr>
          <a:xfrm>
            <a:off x="447057" y="1391572"/>
            <a:ext cx="5510431" cy="1905644"/>
          </a:xfrm>
        </p:spPr>
        <p:txBody>
          <a:bodyPr>
            <a:normAutofit fontScale="92500" lnSpcReduction="10000"/>
          </a:bodyPr>
          <a:lstStyle/>
          <a:p>
            <a:r>
              <a:rPr lang="en-US" dirty="0"/>
              <a:t>HMEOpenLargeJobs_20231202</a:t>
            </a:r>
          </a:p>
          <a:p>
            <a:pPr lvl="1"/>
            <a:r>
              <a:rPr lang="en-US" dirty="0"/>
              <a:t>CSV file of current projects with location</a:t>
            </a:r>
          </a:p>
          <a:p>
            <a:r>
              <a:rPr lang="en-US" dirty="0">
                <a:hlinkClick r:id="rId2"/>
              </a:rPr>
              <a:t>Weather API – </a:t>
            </a:r>
            <a:r>
              <a:rPr lang="en-US" dirty="0" err="1">
                <a:hlinkClick r:id="rId2"/>
              </a:rPr>
              <a:t>OpenWeatherMap</a:t>
            </a:r>
            <a:endParaRPr lang="en-US" dirty="0"/>
          </a:p>
          <a:p>
            <a:pPr lvl="1"/>
            <a:r>
              <a:rPr lang="en-US" dirty="0"/>
              <a:t>Current weather</a:t>
            </a:r>
          </a:p>
          <a:p>
            <a:pPr lvl="1"/>
            <a:r>
              <a:rPr lang="en-US" dirty="0"/>
              <a:t>5 day/3 hour forecast</a:t>
            </a:r>
          </a:p>
        </p:txBody>
      </p:sp>
      <p:pic>
        <p:nvPicPr>
          <p:cNvPr id="5" name="Picture 4">
            <a:extLst>
              <a:ext uri="{FF2B5EF4-FFF2-40B4-BE49-F238E27FC236}">
                <a16:creationId xmlns:a16="http://schemas.microsoft.com/office/drawing/2014/main" id="{2C33378B-D1DE-2A1A-3F0E-C4DB71CB90C8}"/>
              </a:ext>
            </a:extLst>
          </p:cNvPr>
          <p:cNvPicPr>
            <a:picLocks noChangeAspect="1"/>
          </p:cNvPicPr>
          <p:nvPr/>
        </p:nvPicPr>
        <p:blipFill>
          <a:blip r:embed="rId3"/>
          <a:stretch>
            <a:fillRect/>
          </a:stretch>
        </p:blipFill>
        <p:spPr>
          <a:xfrm>
            <a:off x="4785422" y="2612055"/>
            <a:ext cx="7217359" cy="1784511"/>
          </a:xfrm>
          <a:prstGeom prst="rect">
            <a:avLst/>
          </a:prstGeom>
        </p:spPr>
      </p:pic>
      <p:sp>
        <p:nvSpPr>
          <p:cNvPr id="6" name="TextBox 5">
            <a:extLst>
              <a:ext uri="{FF2B5EF4-FFF2-40B4-BE49-F238E27FC236}">
                <a16:creationId xmlns:a16="http://schemas.microsoft.com/office/drawing/2014/main" id="{E27752A0-BDBA-D309-ECDE-8E4DB98013EC}"/>
              </a:ext>
            </a:extLst>
          </p:cNvPr>
          <p:cNvSpPr txBox="1"/>
          <p:nvPr/>
        </p:nvSpPr>
        <p:spPr>
          <a:xfrm>
            <a:off x="7380790" y="2242723"/>
            <a:ext cx="2026622" cy="369332"/>
          </a:xfrm>
          <a:prstGeom prst="rect">
            <a:avLst/>
          </a:prstGeom>
          <a:noFill/>
        </p:spPr>
        <p:txBody>
          <a:bodyPr wrap="square" rtlCol="0">
            <a:spAutoFit/>
          </a:bodyPr>
          <a:lstStyle/>
          <a:p>
            <a:r>
              <a:rPr lang="en-US" dirty="0"/>
              <a:t>Original CSV file</a:t>
            </a:r>
          </a:p>
        </p:txBody>
      </p:sp>
      <p:pic>
        <p:nvPicPr>
          <p:cNvPr id="8" name="Picture 7">
            <a:extLst>
              <a:ext uri="{FF2B5EF4-FFF2-40B4-BE49-F238E27FC236}">
                <a16:creationId xmlns:a16="http://schemas.microsoft.com/office/drawing/2014/main" id="{A7E15EE8-B387-C14D-A4EF-CFE854AB0EDC}"/>
              </a:ext>
            </a:extLst>
          </p:cNvPr>
          <p:cNvPicPr>
            <a:picLocks noChangeAspect="1"/>
          </p:cNvPicPr>
          <p:nvPr/>
        </p:nvPicPr>
        <p:blipFill>
          <a:blip r:embed="rId4"/>
          <a:stretch>
            <a:fillRect/>
          </a:stretch>
        </p:blipFill>
        <p:spPr>
          <a:xfrm>
            <a:off x="146844" y="4513606"/>
            <a:ext cx="6504478" cy="2247781"/>
          </a:xfrm>
          <a:prstGeom prst="rect">
            <a:avLst/>
          </a:prstGeom>
        </p:spPr>
      </p:pic>
      <p:sp>
        <p:nvSpPr>
          <p:cNvPr id="9" name="TextBox 8">
            <a:extLst>
              <a:ext uri="{FF2B5EF4-FFF2-40B4-BE49-F238E27FC236}">
                <a16:creationId xmlns:a16="http://schemas.microsoft.com/office/drawing/2014/main" id="{8303903D-E42D-94A1-F718-80C545C1B2C9}"/>
              </a:ext>
            </a:extLst>
          </p:cNvPr>
          <p:cNvSpPr txBox="1"/>
          <p:nvPr/>
        </p:nvSpPr>
        <p:spPr>
          <a:xfrm>
            <a:off x="2111186" y="4085754"/>
            <a:ext cx="2575793" cy="369332"/>
          </a:xfrm>
          <a:prstGeom prst="rect">
            <a:avLst/>
          </a:prstGeom>
          <a:noFill/>
        </p:spPr>
        <p:txBody>
          <a:bodyPr wrap="square" rtlCol="0">
            <a:spAutoFit/>
          </a:bodyPr>
          <a:lstStyle/>
          <a:p>
            <a:r>
              <a:rPr lang="en-US" dirty="0"/>
              <a:t>Cleaned data frame</a:t>
            </a:r>
          </a:p>
        </p:txBody>
      </p:sp>
    </p:spTree>
    <p:extLst>
      <p:ext uri="{BB962C8B-B14F-4D97-AF65-F5344CB8AC3E}">
        <p14:creationId xmlns:p14="http://schemas.microsoft.com/office/powerpoint/2010/main" val="3966178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D116C-7845-78A0-18A9-3FF67BBD04FB}"/>
              </a:ext>
            </a:extLst>
          </p:cNvPr>
          <p:cNvSpPr>
            <a:spLocks noGrp="1"/>
          </p:cNvSpPr>
          <p:nvPr>
            <p:ph type="title"/>
          </p:nvPr>
        </p:nvSpPr>
        <p:spPr/>
        <p:txBody>
          <a:bodyPr/>
          <a:lstStyle/>
          <a:p>
            <a:r>
              <a:rPr lang="en-US" dirty="0"/>
              <a:t>Data Prep Notebook</a:t>
            </a:r>
          </a:p>
        </p:txBody>
      </p:sp>
      <p:sp>
        <p:nvSpPr>
          <p:cNvPr id="3" name="Content Placeholder 2">
            <a:extLst>
              <a:ext uri="{FF2B5EF4-FFF2-40B4-BE49-F238E27FC236}">
                <a16:creationId xmlns:a16="http://schemas.microsoft.com/office/drawing/2014/main" id="{600E8CAB-C2CF-FA51-0171-FD89BFB31F90}"/>
              </a:ext>
            </a:extLst>
          </p:cNvPr>
          <p:cNvSpPr>
            <a:spLocks noGrp="1"/>
          </p:cNvSpPr>
          <p:nvPr>
            <p:ph idx="1"/>
          </p:nvPr>
        </p:nvSpPr>
        <p:spPr>
          <a:xfrm>
            <a:off x="875201" y="1344168"/>
            <a:ext cx="9175633" cy="5193792"/>
          </a:xfrm>
        </p:spPr>
        <p:txBody>
          <a:bodyPr>
            <a:normAutofit fontScale="85000" lnSpcReduction="20000"/>
          </a:bodyPr>
          <a:lstStyle/>
          <a:p>
            <a:r>
              <a:rPr lang="en-US" dirty="0"/>
              <a:t>Step 1:</a:t>
            </a:r>
          </a:p>
          <a:p>
            <a:pPr lvl="1"/>
            <a:r>
              <a:rPr lang="en-US" dirty="0"/>
              <a:t>Deleted confidential and irrelevant information.</a:t>
            </a:r>
          </a:p>
          <a:p>
            <a:r>
              <a:rPr lang="en-US" dirty="0"/>
              <a:t>Step 2:</a:t>
            </a:r>
          </a:p>
          <a:p>
            <a:pPr lvl="1"/>
            <a:r>
              <a:rPr lang="en-US" dirty="0" err="1"/>
              <a:t>Parce</a:t>
            </a:r>
            <a:r>
              <a:rPr lang="en-US" dirty="0"/>
              <a:t> latitude and longitude.</a:t>
            </a:r>
          </a:p>
          <a:p>
            <a:pPr lvl="1"/>
            <a:r>
              <a:rPr lang="en-US" dirty="0"/>
              <a:t>Remove projects with missing latitude and longitude.</a:t>
            </a:r>
          </a:p>
          <a:p>
            <a:pPr lvl="1"/>
            <a:r>
              <a:rPr lang="en-US" dirty="0"/>
              <a:t>244 active projects</a:t>
            </a:r>
          </a:p>
          <a:p>
            <a:r>
              <a:rPr lang="en-US" dirty="0"/>
              <a:t>Step 3:</a:t>
            </a:r>
          </a:p>
          <a:p>
            <a:pPr lvl="1"/>
            <a:r>
              <a:rPr lang="en-US" dirty="0"/>
              <a:t>Retrieve weather from open weather API</a:t>
            </a:r>
          </a:p>
          <a:p>
            <a:pPr lvl="1"/>
            <a:r>
              <a:rPr lang="en-US" dirty="0"/>
              <a:t>Categorize and color weather based on established variables.</a:t>
            </a:r>
          </a:p>
          <a:p>
            <a:pPr lvl="2"/>
            <a:r>
              <a:rPr lang="en-US" dirty="0"/>
              <a:t>Cold but good weather = Blue</a:t>
            </a:r>
          </a:p>
          <a:p>
            <a:pPr lvl="2"/>
            <a:r>
              <a:rPr lang="en-US" dirty="0"/>
              <a:t>Rain = Red</a:t>
            </a:r>
          </a:p>
          <a:p>
            <a:pPr lvl="2"/>
            <a:r>
              <a:rPr lang="en-US" dirty="0"/>
              <a:t>Snow = Red</a:t>
            </a:r>
          </a:p>
          <a:p>
            <a:pPr lvl="2"/>
            <a:r>
              <a:rPr lang="en-US" dirty="0"/>
              <a:t>High wind = Yellow</a:t>
            </a:r>
          </a:p>
          <a:p>
            <a:pPr lvl="2"/>
            <a:r>
              <a:rPr lang="en-US" dirty="0"/>
              <a:t>Good weather = Green</a:t>
            </a:r>
          </a:p>
          <a:p>
            <a:r>
              <a:rPr lang="en-US" dirty="0"/>
              <a:t>Step 4:</a:t>
            </a:r>
          </a:p>
          <a:p>
            <a:pPr lvl="1"/>
            <a:r>
              <a:rPr lang="en-US" dirty="0"/>
              <a:t>Send cleaned </a:t>
            </a:r>
            <a:r>
              <a:rPr lang="en-US" dirty="0" err="1"/>
              <a:t>projects_weather_data</a:t>
            </a:r>
            <a:r>
              <a:rPr lang="en-US" dirty="0"/>
              <a:t> and Weather_5Day_Forecast to csv files.</a:t>
            </a:r>
          </a:p>
        </p:txBody>
      </p:sp>
      <p:pic>
        <p:nvPicPr>
          <p:cNvPr id="5" name="Picture 4">
            <a:extLst>
              <a:ext uri="{FF2B5EF4-FFF2-40B4-BE49-F238E27FC236}">
                <a16:creationId xmlns:a16="http://schemas.microsoft.com/office/drawing/2014/main" id="{1F963EFE-561C-39BA-E7FF-52BAC5DCFC5C}"/>
              </a:ext>
            </a:extLst>
          </p:cNvPr>
          <p:cNvPicPr>
            <a:picLocks noChangeAspect="1"/>
          </p:cNvPicPr>
          <p:nvPr/>
        </p:nvPicPr>
        <p:blipFill>
          <a:blip r:embed="rId2"/>
          <a:stretch>
            <a:fillRect/>
          </a:stretch>
        </p:blipFill>
        <p:spPr>
          <a:xfrm>
            <a:off x="4666842" y="4542089"/>
            <a:ext cx="7153656" cy="1396694"/>
          </a:xfrm>
          <a:prstGeom prst="rect">
            <a:avLst/>
          </a:prstGeom>
        </p:spPr>
      </p:pic>
    </p:spTree>
    <p:extLst>
      <p:ext uri="{BB962C8B-B14F-4D97-AF65-F5344CB8AC3E}">
        <p14:creationId xmlns:p14="http://schemas.microsoft.com/office/powerpoint/2010/main" val="2284311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ADC9A-A7BA-0017-AD61-98107CB0861B}"/>
              </a:ext>
            </a:extLst>
          </p:cNvPr>
          <p:cNvSpPr>
            <a:spLocks noGrp="1"/>
          </p:cNvSpPr>
          <p:nvPr>
            <p:ph type="title"/>
          </p:nvPr>
        </p:nvSpPr>
        <p:spPr/>
        <p:txBody>
          <a:bodyPr/>
          <a:lstStyle/>
          <a:p>
            <a:r>
              <a:rPr lang="en-US" dirty="0"/>
              <a:t>Weather Map</a:t>
            </a:r>
          </a:p>
        </p:txBody>
      </p:sp>
      <p:sp>
        <p:nvSpPr>
          <p:cNvPr id="3" name="Content Placeholder 2">
            <a:extLst>
              <a:ext uri="{FF2B5EF4-FFF2-40B4-BE49-F238E27FC236}">
                <a16:creationId xmlns:a16="http://schemas.microsoft.com/office/drawing/2014/main" id="{41043C08-5A03-8211-6D6D-E2F5B947A16B}"/>
              </a:ext>
            </a:extLst>
          </p:cNvPr>
          <p:cNvSpPr>
            <a:spLocks noGrp="1"/>
          </p:cNvSpPr>
          <p:nvPr>
            <p:ph idx="1"/>
          </p:nvPr>
        </p:nvSpPr>
        <p:spPr>
          <a:xfrm>
            <a:off x="259640" y="1356311"/>
            <a:ext cx="3763051" cy="3366001"/>
          </a:xfrm>
        </p:spPr>
        <p:txBody>
          <a:bodyPr/>
          <a:lstStyle/>
          <a:p>
            <a:r>
              <a:rPr lang="en-US" dirty="0" err="1"/>
              <a:t>Hvplot</a:t>
            </a:r>
            <a:r>
              <a:rPr lang="en-US" dirty="0"/>
              <a:t> was utilized to create a map with each project located with a dot colored by the current weather category provided in the projects_weather_data.csv generated in the data prep.</a:t>
            </a:r>
          </a:p>
        </p:txBody>
      </p:sp>
      <p:pic>
        <p:nvPicPr>
          <p:cNvPr id="5" name="Picture 4">
            <a:extLst>
              <a:ext uri="{FF2B5EF4-FFF2-40B4-BE49-F238E27FC236}">
                <a16:creationId xmlns:a16="http://schemas.microsoft.com/office/drawing/2014/main" id="{45EBA58A-117D-DDF9-E9F2-248BD33C4A9A}"/>
              </a:ext>
            </a:extLst>
          </p:cNvPr>
          <p:cNvPicPr>
            <a:picLocks noChangeAspect="1"/>
          </p:cNvPicPr>
          <p:nvPr/>
        </p:nvPicPr>
        <p:blipFill>
          <a:blip r:embed="rId2"/>
          <a:stretch>
            <a:fillRect/>
          </a:stretch>
        </p:blipFill>
        <p:spPr>
          <a:xfrm>
            <a:off x="4347740" y="1227551"/>
            <a:ext cx="7721951" cy="5448822"/>
          </a:xfrm>
          <a:prstGeom prst="rect">
            <a:avLst/>
          </a:prstGeom>
        </p:spPr>
      </p:pic>
    </p:spTree>
    <p:extLst>
      <p:ext uri="{BB962C8B-B14F-4D97-AF65-F5344CB8AC3E}">
        <p14:creationId xmlns:p14="http://schemas.microsoft.com/office/powerpoint/2010/main" val="2566998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2A7D1-BBCE-4C0B-C549-C4AEAE9E5190}"/>
              </a:ext>
            </a:extLst>
          </p:cNvPr>
          <p:cNvSpPr>
            <a:spLocks noGrp="1"/>
          </p:cNvSpPr>
          <p:nvPr>
            <p:ph type="title"/>
          </p:nvPr>
        </p:nvSpPr>
        <p:spPr>
          <a:xfrm>
            <a:off x="646111" y="452718"/>
            <a:ext cx="9404723" cy="937170"/>
          </a:xfrm>
        </p:spPr>
        <p:txBody>
          <a:bodyPr/>
          <a:lstStyle/>
          <a:p>
            <a:r>
              <a:rPr lang="en-US" dirty="0"/>
              <a:t>3 Hour 5 Day Forecast</a:t>
            </a:r>
          </a:p>
        </p:txBody>
      </p:sp>
      <p:sp>
        <p:nvSpPr>
          <p:cNvPr id="3" name="Content Placeholder 2">
            <a:extLst>
              <a:ext uri="{FF2B5EF4-FFF2-40B4-BE49-F238E27FC236}">
                <a16:creationId xmlns:a16="http://schemas.microsoft.com/office/drawing/2014/main" id="{A235361E-3474-D106-604A-28285E5802F5}"/>
              </a:ext>
            </a:extLst>
          </p:cNvPr>
          <p:cNvSpPr>
            <a:spLocks noGrp="1"/>
          </p:cNvSpPr>
          <p:nvPr>
            <p:ph idx="1"/>
          </p:nvPr>
        </p:nvSpPr>
        <p:spPr>
          <a:xfrm>
            <a:off x="549524" y="1523128"/>
            <a:ext cx="4586147" cy="4305453"/>
          </a:xfrm>
        </p:spPr>
        <p:txBody>
          <a:bodyPr/>
          <a:lstStyle/>
          <a:p>
            <a:r>
              <a:rPr lang="en-US" dirty="0"/>
              <a:t>Forecasted weather conditions were collected every 3 hours for 5 days between the hours of 6 am and 6 pm. These hours represent a construction workday. The pie chart details the forecast provided in the Weather_5Day_Forecast.csv generated in the data prep.</a:t>
            </a:r>
          </a:p>
        </p:txBody>
      </p:sp>
      <p:pic>
        <p:nvPicPr>
          <p:cNvPr id="5" name="Picture 4">
            <a:extLst>
              <a:ext uri="{FF2B5EF4-FFF2-40B4-BE49-F238E27FC236}">
                <a16:creationId xmlns:a16="http://schemas.microsoft.com/office/drawing/2014/main" id="{C56CBE24-0EA9-419B-545E-4A920EF50E04}"/>
              </a:ext>
            </a:extLst>
          </p:cNvPr>
          <p:cNvPicPr>
            <a:picLocks noChangeAspect="1"/>
          </p:cNvPicPr>
          <p:nvPr/>
        </p:nvPicPr>
        <p:blipFill>
          <a:blip r:embed="rId2"/>
          <a:stretch>
            <a:fillRect/>
          </a:stretch>
        </p:blipFill>
        <p:spPr>
          <a:xfrm>
            <a:off x="5383998" y="1389888"/>
            <a:ext cx="6605303" cy="4835547"/>
          </a:xfrm>
          <a:prstGeom prst="rect">
            <a:avLst/>
          </a:prstGeom>
        </p:spPr>
      </p:pic>
    </p:spTree>
    <p:extLst>
      <p:ext uri="{BB962C8B-B14F-4D97-AF65-F5344CB8AC3E}">
        <p14:creationId xmlns:p14="http://schemas.microsoft.com/office/powerpoint/2010/main" val="2502402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778A8-11C3-7599-A96E-158677EE3F2A}"/>
              </a:ext>
            </a:extLst>
          </p:cNvPr>
          <p:cNvSpPr>
            <a:spLocks noGrp="1"/>
          </p:cNvSpPr>
          <p:nvPr>
            <p:ph type="title"/>
          </p:nvPr>
        </p:nvSpPr>
        <p:spPr>
          <a:xfrm>
            <a:off x="646111" y="452718"/>
            <a:ext cx="9404723" cy="1166395"/>
          </a:xfrm>
        </p:spPr>
        <p:txBody>
          <a:bodyPr/>
          <a:lstStyle/>
          <a:p>
            <a:r>
              <a:rPr lang="en-US" dirty="0"/>
              <a:t>Latitude vs Forecasted Weather</a:t>
            </a:r>
          </a:p>
        </p:txBody>
      </p:sp>
      <p:sp>
        <p:nvSpPr>
          <p:cNvPr id="3" name="Content Placeholder 2">
            <a:extLst>
              <a:ext uri="{FF2B5EF4-FFF2-40B4-BE49-F238E27FC236}">
                <a16:creationId xmlns:a16="http://schemas.microsoft.com/office/drawing/2014/main" id="{B45CCC6C-8CFB-DAB1-087B-BCF20764B978}"/>
              </a:ext>
            </a:extLst>
          </p:cNvPr>
          <p:cNvSpPr>
            <a:spLocks noGrp="1"/>
          </p:cNvSpPr>
          <p:nvPr>
            <p:ph idx="1"/>
          </p:nvPr>
        </p:nvSpPr>
        <p:spPr>
          <a:xfrm>
            <a:off x="473878" y="1435734"/>
            <a:ext cx="4419597" cy="4469359"/>
          </a:xfrm>
        </p:spPr>
        <p:txBody>
          <a:bodyPr/>
          <a:lstStyle/>
          <a:p>
            <a:r>
              <a:rPr lang="en-US" dirty="0"/>
              <a:t>The chart shows the relationship between latitude and weather conditions provided in the Weather_5Day_Forecast.csv generated in the data prep.</a:t>
            </a:r>
          </a:p>
          <a:p>
            <a:r>
              <a:rPr lang="en-US" dirty="0"/>
              <a:t>Extreme low temperatures appear to start around 38 deg latitude. Snow begins around 32 degrees latitude and rain ends around 40 deg latitude.</a:t>
            </a:r>
          </a:p>
        </p:txBody>
      </p:sp>
      <p:pic>
        <p:nvPicPr>
          <p:cNvPr id="5" name="Picture 4">
            <a:extLst>
              <a:ext uri="{FF2B5EF4-FFF2-40B4-BE49-F238E27FC236}">
                <a16:creationId xmlns:a16="http://schemas.microsoft.com/office/drawing/2014/main" id="{7C5AB2E0-BAA0-081F-BD09-96766BD0089C}"/>
              </a:ext>
            </a:extLst>
          </p:cNvPr>
          <p:cNvPicPr>
            <a:picLocks noChangeAspect="1"/>
          </p:cNvPicPr>
          <p:nvPr/>
        </p:nvPicPr>
        <p:blipFill>
          <a:blip r:embed="rId2"/>
          <a:stretch>
            <a:fillRect/>
          </a:stretch>
        </p:blipFill>
        <p:spPr>
          <a:xfrm>
            <a:off x="4893475" y="1380295"/>
            <a:ext cx="7134776" cy="4469359"/>
          </a:xfrm>
          <a:prstGeom prst="rect">
            <a:avLst/>
          </a:prstGeom>
        </p:spPr>
      </p:pic>
    </p:spTree>
    <p:extLst>
      <p:ext uri="{BB962C8B-B14F-4D97-AF65-F5344CB8AC3E}">
        <p14:creationId xmlns:p14="http://schemas.microsoft.com/office/powerpoint/2010/main" val="21051176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2214</TotalTime>
  <Words>1134</Words>
  <Application>Microsoft Office PowerPoint</Application>
  <PresentationFormat>Widescreen</PresentationFormat>
  <Paragraphs>96</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Aptos</vt:lpstr>
      <vt:lpstr>Century Gothic</vt:lpstr>
      <vt:lpstr>Courier New</vt:lpstr>
      <vt:lpstr>Symbol</vt:lpstr>
      <vt:lpstr>Wingdings 3</vt:lpstr>
      <vt:lpstr>Ion</vt:lpstr>
      <vt:lpstr>Weather Impacts on Construction Projects</vt:lpstr>
      <vt:lpstr>Weather Impacts on Construction Projects</vt:lpstr>
      <vt:lpstr>Weather Impacts</vt:lpstr>
      <vt:lpstr>Weather Variables Used</vt:lpstr>
      <vt:lpstr>Data Resources</vt:lpstr>
      <vt:lpstr>Data Prep Notebook</vt:lpstr>
      <vt:lpstr>Weather Map</vt:lpstr>
      <vt:lpstr>3 Hour 5 Day Forecast</vt:lpstr>
      <vt:lpstr>Latitude vs Forecasted Weather</vt:lpstr>
      <vt:lpstr>Current Latitude vs Windspeed</vt:lpstr>
      <vt:lpstr>Current Latitude vs Temperature</vt:lpstr>
      <vt:lpstr>Current Latitude vs Weather</vt:lpstr>
      <vt:lpstr>Summary Statistics for Current Temperature of all projects</vt:lpstr>
      <vt:lpstr>Conclusion</vt:lpstr>
      <vt:lpstr>Project Assessment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Weather Impacts on Construction Projects</dc:title>
  <dc:creator>Bobbi Fletchall</dc:creator>
  <cp:lastModifiedBy>Shane</cp:lastModifiedBy>
  <cp:revision>11</cp:revision>
  <dcterms:created xsi:type="dcterms:W3CDTF">2024-01-09T02:22:40Z</dcterms:created>
  <dcterms:modified xsi:type="dcterms:W3CDTF">2024-01-10T20:47:33Z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22d944a-d8cc-4e36-b14f-6c2b6f27949c_Enabled">
    <vt:lpwstr>true</vt:lpwstr>
  </property>
  <property fmtid="{D5CDD505-2E9C-101B-9397-08002B2CF9AE}" pid="3" name="MSIP_Label_d22d944a-d8cc-4e36-b14f-6c2b6f27949c_SetDate">
    <vt:lpwstr>2024-01-09T03:03:02Z</vt:lpwstr>
  </property>
  <property fmtid="{D5CDD505-2E9C-101B-9397-08002B2CF9AE}" pid="4" name="MSIP_Label_d22d944a-d8cc-4e36-b14f-6c2b6f27949c_Method">
    <vt:lpwstr>Standard</vt:lpwstr>
  </property>
  <property fmtid="{D5CDD505-2E9C-101B-9397-08002B2CF9AE}" pid="5" name="MSIP_Label_d22d944a-d8cc-4e36-b14f-6c2b6f27949c_Name">
    <vt:lpwstr>Unrestricted</vt:lpwstr>
  </property>
  <property fmtid="{D5CDD505-2E9C-101B-9397-08002B2CF9AE}" pid="6" name="MSIP_Label_d22d944a-d8cc-4e36-b14f-6c2b6f27949c_SiteId">
    <vt:lpwstr>dfba1724-6a6b-43c4-a69e-8975e2b470e5</vt:lpwstr>
  </property>
  <property fmtid="{D5CDD505-2E9C-101B-9397-08002B2CF9AE}" pid="7" name="MSIP_Label_d22d944a-d8cc-4e36-b14f-6c2b6f27949c_ActionId">
    <vt:lpwstr>13674dac-438b-43b2-bbf8-d3bb1adf7cdc</vt:lpwstr>
  </property>
  <property fmtid="{D5CDD505-2E9C-101B-9397-08002B2CF9AE}" pid="8" name="MSIP_Label_d22d944a-d8cc-4e36-b14f-6c2b6f27949c_ContentBits">
    <vt:lpwstr>0</vt:lpwstr>
  </property>
</Properties>
</file>